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887" r:id="rId6"/>
    <p:sldId id="905" r:id="rId7"/>
    <p:sldId id="886" r:id="rId8"/>
    <p:sldId id="825" r:id="rId9"/>
    <p:sldId id="271" r:id="rId10"/>
    <p:sldId id="890" r:id="rId11"/>
    <p:sldId id="293" r:id="rId12"/>
    <p:sldId id="888" r:id="rId13"/>
    <p:sldId id="268" r:id="rId14"/>
    <p:sldId id="897" r:id="rId15"/>
    <p:sldId id="263" r:id="rId16"/>
    <p:sldId id="898" r:id="rId17"/>
    <p:sldId id="892" r:id="rId18"/>
    <p:sldId id="899" r:id="rId19"/>
    <p:sldId id="900" r:id="rId20"/>
    <p:sldId id="901" r:id="rId21"/>
    <p:sldId id="891" r:id="rId22"/>
    <p:sldId id="902" r:id="rId23"/>
    <p:sldId id="904" r:id="rId24"/>
    <p:sldId id="903" r:id="rId25"/>
    <p:sldId id="266" r:id="rId26"/>
    <p:sldId id="893" r:id="rId27"/>
    <p:sldId id="894" r:id="rId28"/>
    <p:sldId id="8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5" autoAdjust="0"/>
    <p:restoredTop sz="96840" autoAdjust="0"/>
  </p:normalViewPr>
  <p:slideViewPr>
    <p:cSldViewPr snapToGrid="0">
      <p:cViewPr varScale="1">
        <p:scale>
          <a:sx n="117" d="100"/>
          <a:sy n="117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EC60B-227A-4012-97F5-2EC7DA836A18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41F51-4EB0-4099-9698-418D244F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2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8C263-7C66-8945-8FC0-C17669739E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6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41F51-4EB0-4099-9698-418D244F6D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B cell is different and highly diverse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D0C14-E1B3-2244-9138-40530E0245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90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41F51-4EB0-4099-9698-418D244F6D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14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41F51-4EB0-4099-9698-418D244F6D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 hour to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41F51-4EB0-4099-9698-418D244F6D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41F51-4EB0-4099-9698-418D244F6D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0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311A-4180-0B6F-4CB4-8926F47DA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846A6-6C2B-6E27-2E78-B386D710A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1665D-E752-E9E9-6807-DC0EAD29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BB5FB-C73A-8E4E-50E9-EEF88882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5C88-AC91-F2F7-4F97-FB528040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6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B028-AF3D-0AD5-C4DB-7C251D27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EF84B-1843-8B37-5F0B-C5B3B45BD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9260-3D55-B6CD-8937-1373B2A0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823D-163B-17BC-98B3-1AF9F64F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C45ED-4BDC-2B97-46E5-67AC333F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0A91D-CBC5-1509-E906-F931BC4AA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127DC-73F4-501B-C232-0C4A5D231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1B06-7091-B18D-D606-1FECA5D1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D5C63-74A7-B87D-4DFC-760A9FA5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CE00-B098-FD59-B41E-E6616A4F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9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E027-457F-07EE-0170-C3A7E614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5832-39EB-01F6-0669-81BC24492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D9439-C529-DD3A-C8FD-6328E7E9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E993D-35B2-42D7-CCB5-5E011F826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82CD8-B2D5-2DDA-92F9-F950C27D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FCF7-A810-E849-4E75-84F14294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D24B4-0A67-847B-CB4C-B4599FB89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DDE0B-DAE9-2D9D-834D-73A7986C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492F7-5202-BFB9-C1A4-E918C543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0690-6C57-936E-921A-3B0537D5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8B20-883D-7F24-B0CE-2BF4DF53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AECB-6EFA-5E7F-5602-97057D4E7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85BD9-2F95-A751-DF4C-A6861BC6B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99E4D-3B7D-73A2-0F1E-6F220762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6F2E9-3970-4C1D-E040-706778F73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A5758-C922-754C-E30E-D070D7B1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31517-D074-4C42-8B00-DDD51FF4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80C74-E5D5-765A-7D55-10CBDA8AB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9BCF8-988B-DAB8-2707-52920B8B5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E0322-79AB-A3D5-E468-878B7F3CC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6212E-1E70-3AE6-2253-9D4EC96AE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2E63D-1DC3-584F-02C9-C1C84384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3D86F-0736-3511-A05C-E06D66A2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68CE3-D026-842A-F5B3-1A09347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19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70C5-2737-8B8C-FF49-5BDE10FB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168F0E-1584-7470-E964-03EF78FC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D2D9F-7AF3-E743-54EF-6CEC9B0B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E3E81-D78A-6B03-133C-B60770E4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0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0590C-67CB-9D57-987A-73C8B638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78342-EBCB-0788-D058-9E9974E6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0F86F-B1E0-F310-EC26-F42B291C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4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6E2D-2268-F1E0-37D2-1A6F423D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780AC-1C3C-FFEE-373F-464B0D874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09829-70EE-DD84-E133-4236F344D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C852-E253-E534-4E99-C432060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13427-F812-4E89-4082-0707EFD1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67124-B8F6-10EB-0AEA-042FE4A1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4E7B-E0A4-5E6B-08D3-CB2110D1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70D89-124C-26B2-AC44-E7D28DDFA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2B3BE-0EB2-1207-E789-B01E06B0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5CE45-0AC1-7983-E53F-93E0BF4F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321E1-5747-EDB8-0D1E-84630F4B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1FE67-4BEE-2A81-8368-D71EB92E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5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50F7D1-C8FE-C568-1297-51CC37A0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A5C9F-7E92-207E-4736-39727388A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F41D6-EF13-9FA4-EF31-2FCF99750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50E2A-4F44-4CA3-BD4D-EF81F322E85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6B8B-2A60-C8CE-BE78-A2B9B1E7A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D9B2-FF50-43CB-EC8B-B57B69416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9E6F7-603B-49DD-B996-519861B3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6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10xgenomics.com/single-cell-vdj/software/pipelines/latest/algorithms/assembly#umifilt" TargetMode="External"/><Relationship Id="rId13" Type="http://schemas.openxmlformats.org/officeDocument/2006/relationships/hyperlink" Target="https://support.10xgenomics.com/single-cell-vdj/software/pipelines/latest/algorithms/clonotyping#grouping" TargetMode="External"/><Relationship Id="rId18" Type="http://schemas.openxmlformats.org/officeDocument/2006/relationships/hyperlink" Target="https://support.10xgenomics.com/single-cell-vdj/software/pipelines/latest/algorithms/annotation#alignment" TargetMode="External"/><Relationship Id="rId3" Type="http://schemas.openxmlformats.org/officeDocument/2006/relationships/hyperlink" Target="https://support.10xgenomics.com/single-cell-vdj/software/pipelines/latest/algorithms/assembly#subsampling" TargetMode="External"/><Relationship Id="rId7" Type="http://schemas.openxmlformats.org/officeDocument/2006/relationships/hyperlink" Target="https://support.10xgenomics.com/single-cell-vdj/software/pipelines/latest/algorithms/assembly#simp2" TargetMode="External"/><Relationship Id="rId12" Type="http://schemas.openxmlformats.org/officeDocument/2006/relationships/hyperlink" Target="https://support.10xgenomics.com/single-cell-vdj/software/pipelines/latest/algorithms/assembly#quality" TargetMode="External"/><Relationship Id="rId17" Type="http://schemas.openxmlformats.org/officeDocument/2006/relationships/hyperlink" Target="https://support.10xgenomics.com/single-cell-vdj/software/pipelines/latest/algorithms/clonotyping#enclone" TargetMode="External"/><Relationship Id="rId2" Type="http://schemas.openxmlformats.org/officeDocument/2006/relationships/hyperlink" Target="https://support.10xgenomics.com/single-cell-vdj/software/pipelines/latest/algorithms/assembly#adapter" TargetMode="External"/><Relationship Id="rId16" Type="http://schemas.openxmlformats.org/officeDocument/2006/relationships/hyperlink" Target="https://support.10xgenomics.com/single-cell-vdj/software/pipelines/latest/algorithms/clonotyping#clonotypes" TargetMode="External"/><Relationship Id="rId20" Type="http://schemas.openxmlformats.org/officeDocument/2006/relationships/hyperlink" Target="https://support.10xgenomics.com/single-cell-vdj/software/pipelines/latest/algorithms/annotation#cdr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10xgenomics.com/single-cell-vdj/software/pipelines/latest/algorithms/assembly#simp1" TargetMode="External"/><Relationship Id="rId11" Type="http://schemas.openxmlformats.org/officeDocument/2006/relationships/hyperlink" Target="https://support.10xgenomics.com/single-cell-vdj/software/pipelines/latest/algorithms/assembly#confidence" TargetMode="External"/><Relationship Id="rId5" Type="http://schemas.openxmlformats.org/officeDocument/2006/relationships/hyperlink" Target="https://support.10xgenomics.com/single-cell-vdj/software/pipelines/latest/algorithms/assembly#graph" TargetMode="External"/><Relationship Id="rId15" Type="http://schemas.openxmlformats.org/officeDocument/2006/relationships/hyperlink" Target="https://support.10xgenomics.com/single-cell-vdj/software/pipelines/latest/algorithms/clonotyping#exact-subclonotypes" TargetMode="External"/><Relationship Id="rId10" Type="http://schemas.openxmlformats.org/officeDocument/2006/relationships/hyperlink" Target="https://support.10xgenomics.com/single-cell-vdj/software/pipelines/latest/algorithms/assembly#competitive" TargetMode="External"/><Relationship Id="rId19" Type="http://schemas.openxmlformats.org/officeDocument/2006/relationships/hyperlink" Target="https://support.10xgenomics.com/single-cell-vdj/software/pipelines/latest/algorithms/annotation#productive" TargetMode="External"/><Relationship Id="rId4" Type="http://schemas.openxmlformats.org/officeDocument/2006/relationships/hyperlink" Target="https://support.10xgenomics.com/single-cell-vdj/software/pipelines/latest/algorithms/assembly#trimming" TargetMode="External"/><Relationship Id="rId9" Type="http://schemas.openxmlformats.org/officeDocument/2006/relationships/hyperlink" Target="https://support.10xgenomics.com/single-cell-vdj/software/pipelines/latest/algorithms/assembly#contigs" TargetMode="External"/><Relationship Id="rId14" Type="http://schemas.openxmlformats.org/officeDocument/2006/relationships/hyperlink" Target="https://support.10xgenomics.com/single-cell-vdj/software/pipelines/latest/algorithms/clonotyping#germlin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f.10xgenomics.com/supp/cell-exp/refdata-gex-GRCh38-2020-A.tar.gz" TargetMode="External"/><Relationship Id="rId2" Type="http://schemas.openxmlformats.org/officeDocument/2006/relationships/hyperlink" Target="https://cf.10xgenomics.com/supp/cell-vdj/refdata-cellranger-vdj-GRCh38-alts-ensembl-7.1.0.tar.gz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gt.org/HighV-QUEST/home.action" TargetMode="External"/><Relationship Id="rId2" Type="http://schemas.openxmlformats.org/officeDocument/2006/relationships/hyperlink" Target="https://www.imgt.org/IMGT_vquest/inpu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cbi.github.io/igblast/" TargetMode="External"/><Relationship Id="rId4" Type="http://schemas.openxmlformats.org/officeDocument/2006/relationships/hyperlink" Target="https://www.ncbi.nlm.nih.gov/igblas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ncbi.github.io/igblast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A5E3-D290-FF89-A484-3E1DED635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6904" y="1041400"/>
            <a:ext cx="12705805" cy="2387600"/>
          </a:xfrm>
        </p:spPr>
        <p:txBody>
          <a:bodyPr>
            <a:noAutofit/>
          </a:bodyPr>
          <a:lstStyle/>
          <a:p>
            <a:r>
              <a:rPr lang="en-US" sz="4800" b="1" dirty="0"/>
              <a:t>Session-07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S</a:t>
            </a:r>
            <a:r>
              <a:rPr lang="en-US" sz="4800" dirty="0">
                <a:effectLst/>
              </a:rPr>
              <a:t>ingle-cell immune repertoire analysis</a:t>
            </a:r>
            <a:endParaRPr lang="en-US" sz="4800" dirty="0"/>
          </a:p>
        </p:txBody>
      </p:sp>
      <p:pic>
        <p:nvPicPr>
          <p:cNvPr id="4" name="Picture 3" descr="A red ribbon with black text&#10;&#10;Description automatically generated">
            <a:extLst>
              <a:ext uri="{FF2B5EF4-FFF2-40B4-BE49-F238E27FC236}">
                <a16:creationId xmlns:a16="http://schemas.microsoft.com/office/drawing/2014/main" id="{6C6A4629-DA2F-B7DE-D389-4C965EDB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" y="4701209"/>
            <a:ext cx="1780949" cy="2156791"/>
          </a:xfrm>
          <a:prstGeom prst="rect">
            <a:avLst/>
          </a:prstGeom>
        </p:spPr>
      </p:pic>
      <p:pic>
        <p:nvPicPr>
          <p:cNvPr id="5" name="Picture 4" descr="A red and blue dna spiral&#10;&#10;Description automatically generated">
            <a:extLst>
              <a:ext uri="{FF2B5EF4-FFF2-40B4-BE49-F238E27FC236}">
                <a16:creationId xmlns:a16="http://schemas.microsoft.com/office/drawing/2014/main" id="{31B50E96-F086-AE72-6B5A-D4FD41B81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628" y="5217070"/>
            <a:ext cx="1592289" cy="1528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EDA6A-905D-E4CD-577A-1736E7B48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5981424"/>
            <a:ext cx="35052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DAA3E-6447-7B2F-32A0-DD1DF9F7A02C}"/>
              </a:ext>
            </a:extLst>
          </p:cNvPr>
          <p:cNvSpPr txBox="1"/>
          <p:nvPr/>
        </p:nvSpPr>
        <p:spPr>
          <a:xfrm>
            <a:off x="4457098" y="4442308"/>
            <a:ext cx="28516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Amit Upadhyay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Research Assistant Professor</a:t>
            </a:r>
          </a:p>
          <a:p>
            <a:pPr algn="ctr"/>
            <a:r>
              <a:rPr lang="en-US" dirty="0"/>
              <a:t>Bosinger Lab</a:t>
            </a:r>
          </a:p>
        </p:txBody>
      </p:sp>
    </p:spTree>
    <p:extLst>
      <p:ext uri="{BB962C8B-B14F-4D97-AF65-F5344CB8AC3E}">
        <p14:creationId xmlns:p14="http://schemas.microsoft.com/office/powerpoint/2010/main" val="21988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2F81-83D5-72FD-FE5B-452E9EE6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18" y="745757"/>
            <a:ext cx="3504779" cy="1325563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153057"/>
                </a:solidFill>
                <a:effectLst/>
                <a:latin typeface="DIN Next W03"/>
              </a:rPr>
              <a:t>Assembly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B4B4-7CE2-8378-C31B-399112D84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54" y="1896032"/>
            <a:ext cx="4466972" cy="4876657"/>
          </a:xfrm>
        </p:spPr>
        <p:txBody>
          <a:bodyPr>
            <a:normAutofit/>
          </a:bodyPr>
          <a:lstStyle/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Adapter trimming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subsampling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trimming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 formation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Ref-free graph simplification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Ref-assisted graph simplification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UMI filtering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Contig construction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Competitive deletion of contigs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Contig confidence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Contig quality scores</a:t>
            </a:r>
            <a:endParaRPr lang="en-US" sz="2000" b="0" i="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1A0C1F-F291-0E80-CF67-4A982B6450F6}"/>
              </a:ext>
            </a:extLst>
          </p:cNvPr>
          <p:cNvSpPr txBox="1">
            <a:spLocks/>
          </p:cNvSpPr>
          <p:nvPr/>
        </p:nvSpPr>
        <p:spPr>
          <a:xfrm>
            <a:off x="4351225" y="745756"/>
            <a:ext cx="3808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153057"/>
                </a:solidFill>
                <a:latin typeface="DIN Next W03"/>
              </a:rPr>
              <a:t>Annotation Algorithm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BAEDF-DD4E-B057-055D-AF8BFA235D60}"/>
              </a:ext>
            </a:extLst>
          </p:cNvPr>
          <p:cNvSpPr txBox="1">
            <a:spLocks/>
          </p:cNvSpPr>
          <p:nvPr/>
        </p:nvSpPr>
        <p:spPr>
          <a:xfrm>
            <a:off x="8628285" y="1886003"/>
            <a:ext cx="32320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Clonotype grouping by </a:t>
            </a:r>
            <a:r>
              <a:rPr lang="en-US" sz="19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enclone</a:t>
            </a:r>
            <a:endParaRPr lang="en-US" sz="19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Germline sequences</a:t>
            </a:r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Exact </a:t>
            </a:r>
            <a:r>
              <a:rPr lang="en-US" sz="1800" b="0" i="0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subclonotype</a:t>
            </a:r>
            <a:r>
              <a:rPr lang="en-US" sz="1800" b="0" i="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grouping</a:t>
            </a:r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Joining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subclonotypes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into clonotypes</a:t>
            </a:r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Clonotype and barcode filtering by </a:t>
            </a:r>
            <a:r>
              <a:rPr lang="en-US" sz="19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enclone</a:t>
            </a:r>
            <a:endParaRPr lang="en-US" sz="19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B03A5D-FBAF-1D13-8E84-E7E1D5039580}"/>
              </a:ext>
            </a:extLst>
          </p:cNvPr>
          <p:cNvSpPr txBox="1">
            <a:spLocks/>
          </p:cNvSpPr>
          <p:nvPr/>
        </p:nvSpPr>
        <p:spPr>
          <a:xfrm>
            <a:off x="7718856" y="745757"/>
            <a:ext cx="49924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153057"/>
                </a:solidFill>
                <a:latin typeface="DIN Next W03"/>
              </a:rPr>
              <a:t>Clonotype Grouping</a:t>
            </a:r>
            <a:endParaRPr lang="en-US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F2068C-3CA1-F585-A3FC-CBFE2C2EAC6F}"/>
              </a:ext>
            </a:extLst>
          </p:cNvPr>
          <p:cNvSpPr txBox="1">
            <a:spLocks/>
          </p:cNvSpPr>
          <p:nvPr/>
        </p:nvSpPr>
        <p:spPr>
          <a:xfrm>
            <a:off x="4596344" y="1886003"/>
            <a:ext cx="32320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Alignment to the V(D)J reference</a:t>
            </a:r>
            <a:endParaRPr lang="en-US" sz="19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Productive Contigs</a:t>
            </a:r>
            <a:endParaRPr lang="en-US" sz="19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Full length requirement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 requirement</a:t>
            </a:r>
          </a:p>
          <a:p>
            <a:pPr lvl="1"/>
            <a:r>
              <a:rPr lang="en-US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Nonstop requirement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In-frame requirement</a:t>
            </a:r>
          </a:p>
          <a:p>
            <a:pPr lvl="1"/>
            <a:r>
              <a:rPr lang="en-US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CDR3 requirement</a:t>
            </a:r>
          </a:p>
          <a:p>
            <a:pPr lvl="1"/>
            <a:r>
              <a:rPr lang="en-US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 requirement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CDR3</a:t>
            </a:r>
            <a:endParaRPr lang="en-US" sz="19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9C7617-E43C-81B9-EB9F-BAE226962B9F}"/>
              </a:ext>
            </a:extLst>
          </p:cNvPr>
          <p:cNvSpPr txBox="1">
            <a:spLocks/>
          </p:cNvSpPr>
          <p:nvPr/>
        </p:nvSpPr>
        <p:spPr>
          <a:xfrm>
            <a:off x="672737" y="250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Cellranger</a:t>
            </a:r>
            <a:r>
              <a:rPr lang="en-US" dirty="0"/>
              <a:t> VDJ - Pipeline</a:t>
            </a:r>
          </a:p>
        </p:txBody>
      </p:sp>
    </p:spTree>
    <p:extLst>
      <p:ext uri="{BB962C8B-B14F-4D97-AF65-F5344CB8AC3E}">
        <p14:creationId xmlns:p14="http://schemas.microsoft.com/office/powerpoint/2010/main" val="34047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4A88-AEC5-CB2E-96A3-93942ADF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10X Pre-built human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33FD-07DC-EA95-72FC-3FF6750D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Human VDJ reference:</a:t>
            </a:r>
          </a:p>
          <a:p>
            <a:pPr marL="0" indent="0">
              <a:buNone/>
            </a:pPr>
            <a:r>
              <a:rPr lang="da-DK" sz="2000" b="0" i="0" dirty="0">
                <a:solidFill>
                  <a:srgbClr val="383A42"/>
                </a:solidFill>
                <a:effectLst/>
                <a:latin typeface="Courier New" panose="02070309020205020404" pitchFamily="49" charset="0"/>
              </a:rPr>
              <a:t>wget </a:t>
            </a:r>
            <a:r>
              <a:rPr lang="da-DK" sz="2000" b="0" i="0" dirty="0">
                <a:solidFill>
                  <a:srgbClr val="383A42"/>
                </a:solidFill>
                <a:effectLst/>
                <a:latin typeface="Courier New" panose="02070309020205020404" pitchFamily="49" charset="0"/>
                <a:hlinkClick r:id="rId2"/>
              </a:rPr>
              <a:t>https://cf.10xgenomics.com/supp/cell-vdj/refdata-cellranger-vdj-GRCh38-alts-ensembl-7.1.0.tar.gz</a:t>
            </a:r>
            <a:endParaRPr lang="da-DK" sz="2000" b="0" i="0" dirty="0">
              <a:solidFill>
                <a:srgbClr val="383A42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Human GEX reference:</a:t>
            </a:r>
          </a:p>
          <a:p>
            <a:pPr marL="0" indent="0">
              <a:buNone/>
            </a:pPr>
            <a:r>
              <a:rPr lang="da-DK" sz="2000" b="0" i="0" dirty="0">
                <a:solidFill>
                  <a:srgbClr val="383A42"/>
                </a:solidFill>
                <a:effectLst/>
                <a:latin typeface="Courier New" panose="02070309020205020404" pitchFamily="49" charset="0"/>
              </a:rPr>
              <a:t>wget </a:t>
            </a:r>
            <a:r>
              <a:rPr lang="da-DK" sz="2000" b="0" i="0" dirty="0">
                <a:solidFill>
                  <a:srgbClr val="383A42"/>
                </a:solidFill>
                <a:effectLst/>
                <a:latin typeface="Courier New" panose="02070309020205020404" pitchFamily="49" charset="0"/>
                <a:hlinkClick r:id="rId3"/>
              </a:rPr>
              <a:t>https://cf.10xgenomics.com/supp/cell-exp/refdata-gex-GRCh38-2020-A.tar.gz</a:t>
            </a:r>
            <a:endParaRPr lang="da-DK" sz="2000" b="0" i="0" dirty="0">
              <a:solidFill>
                <a:srgbClr val="383A42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83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0B3D-0F5E-5095-B174-2A6021CA0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2" y="0"/>
            <a:ext cx="10515600" cy="1325563"/>
          </a:xfrm>
        </p:spPr>
        <p:txBody>
          <a:bodyPr/>
          <a:lstStyle/>
          <a:p>
            <a:r>
              <a:rPr lang="en-US" dirty="0"/>
              <a:t>Reference database for </a:t>
            </a:r>
            <a:r>
              <a:rPr lang="en-US" dirty="0" err="1"/>
              <a:t>cellranger</a:t>
            </a:r>
            <a:r>
              <a:rPr lang="en-US" dirty="0"/>
              <a:t> VDJ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27A82-12C4-AA3C-1631-49B2BC828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647645"/>
            <a:ext cx="10748211" cy="2289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Genome based (Ensembl) – genome FASTA file and gene GTF annotations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cellranger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mkvdjref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--genome=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my_vdj_ref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--fasta=GRCh38_ensembl.fasta \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--genes=GRCh38_ensembl.gtf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65F240-37E2-64DE-7858-0BEBCE7D2CF5}"/>
              </a:ext>
            </a:extLst>
          </p:cNvPr>
          <p:cNvSpPr txBox="1">
            <a:spLocks/>
          </p:cNvSpPr>
          <p:nvPr/>
        </p:nvSpPr>
        <p:spPr>
          <a:xfrm>
            <a:off x="838199" y="1325563"/>
            <a:ext cx="10748211" cy="3069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IMGT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source path/to/cellranger-7.1.0/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sourceme.bash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path/to/cellranger-7.1.0/lib/bin/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fetch-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--genome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vdj_IMGT_human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--species “Homo sapiens“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$path/to/cellranger-7.1.0/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cellranger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mkvdjref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--genome=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vdj_IMGT_human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--seqs=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vdj_IMGT_human-mkvdjref-input.fasta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2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8C73-C8F9-6B84-9C32-7922F5BE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A9C9-1DF4-CFA8-E89D-7C813E668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Calibre"/>
              </a:rPr>
              <a:t>Integrated GEX, </a:t>
            </a:r>
            <a:r>
              <a:rPr lang="en-US" b="1" i="0" dirty="0" err="1">
                <a:effectLst/>
                <a:latin typeface="Calibre"/>
              </a:rPr>
              <a:t>TotalSeq</a:t>
            </a:r>
            <a:r>
              <a:rPr lang="en-US" b="1" i="0" dirty="0">
                <a:effectLst/>
                <a:latin typeface="Calibre"/>
              </a:rPr>
              <a:t>™-C, and BCR Analysis of Chromium Connect Generated Library from 10k Human PBMCs</a:t>
            </a:r>
          </a:p>
          <a:p>
            <a:r>
              <a:rPr lang="en-US" sz="2400" b="0" i="0" dirty="0">
                <a:effectLst/>
                <a:latin typeface="Calibre"/>
              </a:rPr>
              <a:t>PBMCs isolated from a healthy donor</a:t>
            </a:r>
          </a:p>
          <a:p>
            <a:r>
              <a:rPr lang="en-US" sz="2400" b="0" i="0" dirty="0">
                <a:effectLst/>
                <a:latin typeface="Calibre"/>
              </a:rPr>
              <a:t>Gene Expression, BCR, and Antibody Capture libraries</a:t>
            </a:r>
          </a:p>
          <a:p>
            <a:r>
              <a:rPr lang="en-US" sz="2400" b="0" i="0" dirty="0">
                <a:effectLst/>
                <a:latin typeface="Calibre"/>
              </a:rPr>
              <a:t>10,000 cells targeted</a:t>
            </a:r>
          </a:p>
          <a:p>
            <a:r>
              <a:rPr lang="en-US" sz="2400" b="0" i="0" dirty="0">
                <a:effectLst/>
                <a:latin typeface="Calibre"/>
              </a:rPr>
              <a:t>11,075 cells detected</a:t>
            </a:r>
          </a:p>
          <a:p>
            <a:r>
              <a:rPr lang="en-US" sz="2400" b="0" i="0" dirty="0">
                <a:effectLst/>
                <a:latin typeface="Calibre"/>
              </a:rPr>
              <a:t>68,396 mean reads per cell</a:t>
            </a:r>
          </a:p>
          <a:p>
            <a:r>
              <a:rPr lang="en-US" sz="2400" b="0" i="0" dirty="0">
                <a:effectLst/>
                <a:latin typeface="Calibre"/>
              </a:rPr>
              <a:t>Sequenced on Illumina </a:t>
            </a:r>
            <a:r>
              <a:rPr lang="en-US" sz="2400" b="0" i="0" dirty="0" err="1">
                <a:effectLst/>
                <a:latin typeface="Calibre"/>
              </a:rPr>
              <a:t>NovaSeq</a:t>
            </a:r>
            <a:r>
              <a:rPr lang="en-US" sz="2400" b="0" i="0" dirty="0">
                <a:effectLst/>
                <a:latin typeface="Calibre"/>
              </a:rPr>
              <a:t> with 28 bp read 1, 90 bp read 2, 10 bp i5 sample barcode, and 10 bp i7 sample barcode</a:t>
            </a:r>
          </a:p>
          <a:p>
            <a:pPr lvl="1"/>
            <a:endParaRPr lang="en-US" b="0" i="0" dirty="0">
              <a:effectLst/>
              <a:latin typeface="Calibre"/>
            </a:endParaRPr>
          </a:p>
          <a:p>
            <a:pPr lvl="1"/>
            <a:endParaRPr lang="en-US" b="0" i="0" dirty="0">
              <a:effectLst/>
              <a:latin typeface="Calibr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13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77D7-86A1-21AD-6BDF-EA48FF51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cellranger</a:t>
            </a:r>
            <a:r>
              <a:rPr lang="en-US" dirty="0"/>
              <a:t> multi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5D2D-C059-75C9-2854-16F05A54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421" y="1217279"/>
            <a:ext cx="10515600" cy="1964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cellranger-6.0.2/bin/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cellranger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multi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--id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10k_PBMC_TBNK_cellranger_out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--csv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10k_PBMC_TBNK_connect_Multiplex_config.csv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localcores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=48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36640-4905-82A6-E204-59FC80EEB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" t="1153" b="1047"/>
          <a:stretch/>
        </p:blipFill>
        <p:spPr>
          <a:xfrm>
            <a:off x="838200" y="3923143"/>
            <a:ext cx="9729930" cy="2812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3C6ADC-D3E6-81CF-2CE4-95D6F83B5686}"/>
              </a:ext>
            </a:extLst>
          </p:cNvPr>
          <p:cNvSpPr txBox="1"/>
          <p:nvPr/>
        </p:nvSpPr>
        <p:spPr>
          <a:xfrm>
            <a:off x="1623870" y="3491734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10k_PBMC_TBNK_connect_Multiplex_config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630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5F56-8D2B-783B-9A2F-E7C234F3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cellranger</a:t>
            </a:r>
            <a:r>
              <a:rPr lang="en-US" dirty="0"/>
              <a:t> </a:t>
            </a:r>
            <a:r>
              <a:rPr lang="en-US" dirty="0" err="1"/>
              <a:t>vdj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8AF1-45BA-2727-3F9A-ABAB3E32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cellranger-6.0.2/bin/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cellranger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vdj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--reference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VDJ_Class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/references/refdata-cellranger-vdj-GRCh38-alts-ensembl-7.1.0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localcores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=12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=10k_PBMC_TBNK_connect_VDJ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--sample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=10k_PBMC_TBNK_connect_VDJ 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VDJ_Class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/input/10k_PBMC_TBNK_connect/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vdj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5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BE5E-DAF2-8D3D-EC16-1CF065010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013" y="0"/>
            <a:ext cx="10515600" cy="1325563"/>
          </a:xfrm>
        </p:spPr>
        <p:txBody>
          <a:bodyPr/>
          <a:lstStyle/>
          <a:p>
            <a:r>
              <a:rPr lang="en-US" dirty="0" err="1"/>
              <a:t>Cellranger</a:t>
            </a:r>
            <a:r>
              <a:rPr lang="en-US" dirty="0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A91D9-BED9-1560-17DC-941FFED1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84" y="1705202"/>
            <a:ext cx="3010307" cy="459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C475F-66A0-6046-BFDA-3684A175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0" y="2158093"/>
            <a:ext cx="6583767" cy="29772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C7BE7F-2AC8-7C33-FA7C-9FEC7A745FDC}"/>
              </a:ext>
            </a:extLst>
          </p:cNvPr>
          <p:cNvSpPr/>
          <p:nvPr/>
        </p:nvSpPr>
        <p:spPr>
          <a:xfrm>
            <a:off x="3871452" y="4002541"/>
            <a:ext cx="1128251" cy="517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D6C1FF-ECDA-AC16-ACFF-71C52FD2F83D}"/>
              </a:ext>
            </a:extLst>
          </p:cNvPr>
          <p:cNvSpPr/>
          <p:nvPr/>
        </p:nvSpPr>
        <p:spPr>
          <a:xfrm>
            <a:off x="8876071" y="4988225"/>
            <a:ext cx="2118852" cy="517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BDD4A-82DD-F2D3-3434-9022E1354123}"/>
              </a:ext>
            </a:extLst>
          </p:cNvPr>
          <p:cNvSpPr txBox="1"/>
          <p:nvPr/>
        </p:nvSpPr>
        <p:spPr>
          <a:xfrm>
            <a:off x="2964426" y="1644444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multi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ADEDF-2D68-5464-7C3C-2AEDC365C254}"/>
              </a:ext>
            </a:extLst>
          </p:cNvPr>
          <p:cNvSpPr txBox="1"/>
          <p:nvPr/>
        </p:nvSpPr>
        <p:spPr>
          <a:xfrm>
            <a:off x="8662219" y="1265192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</a:t>
            </a:r>
            <a:r>
              <a:rPr lang="en-US" dirty="0" err="1"/>
              <a:t>vdj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1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F494-5B22-F687-1F12-09C9D07B1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1325563"/>
          </a:xfrm>
        </p:spPr>
        <p:txBody>
          <a:bodyPr/>
          <a:lstStyle/>
          <a:p>
            <a:r>
              <a:rPr lang="en-US" dirty="0"/>
              <a:t>Web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D2353-8A8E-6D46-8C3C-72F35EC2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566862"/>
            <a:ext cx="5541793" cy="4667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BDE84-7A1E-9F10-1029-E86E5BEF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25" y="1566862"/>
            <a:ext cx="4543425" cy="4667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698381-0F6D-8BB3-A70F-1E42D4B8C0D0}"/>
              </a:ext>
            </a:extLst>
          </p:cNvPr>
          <p:cNvSpPr txBox="1"/>
          <p:nvPr/>
        </p:nvSpPr>
        <p:spPr>
          <a:xfrm>
            <a:off x="1935726" y="1140897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multi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FE5BB-40AA-91EB-FA34-6B19088C5847}"/>
              </a:ext>
            </a:extLst>
          </p:cNvPr>
          <p:cNvSpPr txBox="1"/>
          <p:nvPr/>
        </p:nvSpPr>
        <p:spPr>
          <a:xfrm>
            <a:off x="8340371" y="1076881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</a:t>
            </a:r>
            <a:r>
              <a:rPr lang="en-US" dirty="0" err="1"/>
              <a:t>vdj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858C-5824-9931-8238-1B9654AA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VDJ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0E5D-B27D-2D2C-E3AC-E8A2A3236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IMGT V-QUEST (web)</a:t>
            </a:r>
          </a:p>
          <a:p>
            <a:pPr lvl="1"/>
            <a:r>
              <a:rPr lang="en-US" sz="2000" dirty="0">
                <a:hlinkClick r:id="rId2"/>
              </a:rPr>
              <a:t>https://www.imgt.org/IMGT_vquest/input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IMGT </a:t>
            </a:r>
            <a:r>
              <a:rPr lang="en-US" sz="2400" dirty="0" err="1"/>
              <a:t>HighV</a:t>
            </a:r>
            <a:r>
              <a:rPr lang="en-US" sz="2400" dirty="0"/>
              <a:t>-QUEST (web)</a:t>
            </a:r>
          </a:p>
          <a:p>
            <a:pPr lvl="1"/>
            <a:r>
              <a:rPr lang="en-US" sz="2000" dirty="0">
                <a:hlinkClick r:id="rId3"/>
              </a:rPr>
              <a:t>https://www.imgt.org/HighV-QUEST/home.action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IgBLAST</a:t>
            </a:r>
          </a:p>
          <a:p>
            <a:pPr lvl="1"/>
            <a:r>
              <a:rPr lang="en-US" sz="2000" dirty="0">
                <a:hlinkClick r:id="rId4"/>
              </a:rPr>
              <a:t>https://www.ncbi.nlm.nih.gov/igblast/</a:t>
            </a:r>
            <a:r>
              <a:rPr lang="en-US" sz="2000" dirty="0"/>
              <a:t> (web)</a:t>
            </a:r>
          </a:p>
          <a:p>
            <a:pPr lvl="1"/>
            <a:r>
              <a:rPr lang="en-US" sz="2000" dirty="0">
                <a:hlinkClick r:id="rId5"/>
              </a:rPr>
              <a:t>https://ncbi.github.io/igblast/</a:t>
            </a:r>
            <a:r>
              <a:rPr lang="en-US" sz="2000" dirty="0"/>
              <a:t> (standalone)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129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D2B7-A557-DF44-BA74-32A6DE2C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IMGT </a:t>
            </a:r>
            <a:r>
              <a:rPr lang="en-US" dirty="0" err="1"/>
              <a:t>HighV</a:t>
            </a:r>
            <a:r>
              <a:rPr lang="en-US" dirty="0"/>
              <a:t>-QUEST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D1514-010A-8BB5-E84F-9C3A9399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837"/>
            <a:ext cx="8104310" cy="4086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F2DB1-EFA6-B33F-905D-A7D38E85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087" y="2481262"/>
            <a:ext cx="29051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8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97CE-EBDA-1453-7060-61B0B515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Applications – Neutralizing antibody discovery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07A192-56B8-7519-EEFB-C8B362EB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79" y="1700719"/>
            <a:ext cx="2719188" cy="2227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D8AEB-B78C-C0EF-4FDF-D9137CFE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149" y="1609682"/>
            <a:ext cx="2820971" cy="25135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447703-F1AB-2023-0606-D608D1C65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402" y="1700719"/>
            <a:ext cx="2989513" cy="20343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1695C1-A528-8D31-37C9-44C48C3459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895"/>
          <a:stretch/>
        </p:blipFill>
        <p:spPr>
          <a:xfrm>
            <a:off x="2555500" y="4389135"/>
            <a:ext cx="3978215" cy="2034327"/>
          </a:xfrm>
          <a:prstGeom prst="rect">
            <a:avLst/>
          </a:prstGeom>
        </p:spPr>
      </p:pic>
      <p:pic>
        <p:nvPicPr>
          <p:cNvPr id="51" name="Picture 50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BD2D9828-9C5C-FC84-0310-AA577AEEB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617" y="4098555"/>
            <a:ext cx="2242110" cy="24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17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C6C7-032F-4CB3-94DB-A2CCE074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0"/>
            <a:ext cx="10515600" cy="1325563"/>
          </a:xfrm>
        </p:spPr>
        <p:txBody>
          <a:bodyPr/>
          <a:lstStyle/>
          <a:p>
            <a:r>
              <a:rPr lang="en-US" dirty="0"/>
              <a:t>IMGT </a:t>
            </a:r>
            <a:r>
              <a:rPr lang="en-US" dirty="0" err="1"/>
              <a:t>HighV</a:t>
            </a:r>
            <a:r>
              <a:rPr lang="en-US" dirty="0"/>
              <a:t>-QUEST- AIRR-format fields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63759A-1CAF-DD49-762C-E0C4A844B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77467"/>
              </p:ext>
            </p:extLst>
          </p:nvPr>
        </p:nvGraphicFramePr>
        <p:xfrm>
          <a:off x="104775" y="1606016"/>
          <a:ext cx="11811002" cy="36459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286">
                  <a:extLst>
                    <a:ext uri="{9D8B030D-6E8A-4147-A177-3AD203B41FA5}">
                      <a16:colId xmlns:a16="http://schemas.microsoft.com/office/drawing/2014/main" val="2049885087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2005063233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3242846443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1963634470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74875282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1427833829"/>
                    </a:ext>
                  </a:extLst>
                </a:gridCol>
                <a:gridCol w="1687286">
                  <a:extLst>
                    <a:ext uri="{9D8B030D-6E8A-4147-A177-3AD203B41FA5}">
                      <a16:colId xmlns:a16="http://schemas.microsoft.com/office/drawing/2014/main" val="3474503765"/>
                    </a:ext>
                  </a:extLst>
                </a:gridCol>
              </a:tblGrid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sequence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d_score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d_germline_start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fwr3_start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c_germline_alignment_aa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d_number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3481071654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sequence_aa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np2_aa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d_identity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d_germline_end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fwr3_end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junction_length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5prime_trimmed_n_nb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3741055863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rev_comp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d_support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d_alignment_start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fwr4_start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junction_aa_length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3prime_trimmed_n_nb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718064229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productive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cdr1_aa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d_cigar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d_alignment_end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fwr4_end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np1_length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insertions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3251559264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complete_vdj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j_score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j_sequence_start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v_sequence_alignment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np2_length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deletions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827046048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vj_in_frame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cdr2_aa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j_identity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j_sequence_end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v_sequence_alignment_aa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n1_length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junction_decryption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3299097987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stop_codon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j_support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j_germline_start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d_sequence_alignment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n2_length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386785322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cdr3_aa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j_cigar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j_germline_end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d_sequence_alignment_aa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p3v_length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284522513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c_score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j_alignment_start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j_sequence_alignment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p5d_length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041595353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fwr1_aa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c_identity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j_alignment_end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j_sequence_alignment_aa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p3d_length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92165091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c_support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cdr1_start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c_sequence_alignment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p5j_length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120829023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c_call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fwr2_aa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c_cigar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cdr1_end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c_sequence_alignment_aa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consensus_count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135020192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sequence_alignment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v_sequence_start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cdr2_start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v_germline_alignment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duplicate_count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034316298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sequence_alignment_aa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fwr3_aa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v_sequence_end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cdr2_end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v_germline_alignment_aa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cell_id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55214382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germline_alignment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v_germline_start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cdr3_start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d_germline_alignment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clone_id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799601481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germline_alignment_aa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fwr4_aa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v_germline_end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cdr3_end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d_germline_alignment_aa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rearrangement_id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466813608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v_score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v_alignment_start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fwr1_start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j_germline_alignment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repertoire_id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887683014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junction_aa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v_identity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v_alignment_end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fwr1_end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j_germline_alignment_aa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rearrangement_set_id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extLst>
                  <a:ext uri="{0D108BD9-81ED-4DB2-BD59-A6C34878D82A}">
                    <a16:rowId xmlns:a16="http://schemas.microsoft.com/office/drawing/2014/main" val="294014142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v_support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d_sequence_start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fwr2_start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c_germline_alignment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sequence_analysis_category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3" marR="9013" marT="901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497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FD6EE8-9EA1-BAB3-A310-FC0C5104C4C4}"/>
              </a:ext>
            </a:extLst>
          </p:cNvPr>
          <p:cNvSpPr txBox="1"/>
          <p:nvPr/>
        </p:nvSpPr>
        <p:spPr>
          <a:xfrm>
            <a:off x="2181225" y="5772150"/>
            <a:ext cx="700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MiAIRR</a:t>
            </a:r>
            <a:r>
              <a:rPr lang="en-US" dirty="0"/>
              <a:t>: https://docs.airr-community.org/en/stable/getting_started.html</a:t>
            </a:r>
          </a:p>
        </p:txBody>
      </p:sp>
    </p:spTree>
    <p:extLst>
      <p:ext uri="{BB962C8B-B14F-4D97-AF65-F5344CB8AC3E}">
        <p14:creationId xmlns:p14="http://schemas.microsoft.com/office/powerpoint/2010/main" val="356775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8462-C6AB-01A6-BD62-4333CEF3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32A2C-4218-4B11-7F6A-CF384345E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IMGT database: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bin/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igblastn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germline_db_V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database/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imgt.Homo_sapiens.V.f.orf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germline_db_J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database/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imgt.Homo_sapiens.J.f.orf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germline_db_D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database/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imgt.Homo_sapiens.D.f.orf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c_region_db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database/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ncbi_human_c_genes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-organism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human -query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myseq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auxiliary_data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optional_file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human_gl.aux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show_translation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outfmt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be used with custom databases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https://ncbi.github.io/igblast/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55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791-DDDF-08C6-B9D1-17E64492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0"/>
            <a:ext cx="10515600" cy="1325563"/>
          </a:xfrm>
        </p:spPr>
        <p:txBody>
          <a:bodyPr/>
          <a:lstStyle/>
          <a:p>
            <a:r>
              <a:rPr lang="en-US" dirty="0"/>
              <a:t>Immcantation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09246-11AE-B9E6-F133-71E909E9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5" y="4229100"/>
            <a:ext cx="11296650" cy="169941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immcantation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lab:devel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-it --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/data -v $(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data:z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immcantation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lab:devel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bash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C082A3-7761-7B5E-5127-B427FDB9E11B}"/>
              </a:ext>
            </a:extLst>
          </p:cNvPr>
          <p:cNvSpPr txBox="1">
            <a:spLocks/>
          </p:cNvSpPr>
          <p:nvPr/>
        </p:nvSpPr>
        <p:spPr>
          <a:xfrm>
            <a:off x="647700" y="1355726"/>
            <a:ext cx="10515600" cy="287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Run 10x Genomics processing script</a:t>
            </a:r>
          </a:p>
          <a:p>
            <a:pPr lvl="1"/>
            <a:r>
              <a:rPr lang="en-US" sz="2000" dirty="0"/>
              <a:t>Assigning V, D, and J genes using IgBLAST</a:t>
            </a:r>
          </a:p>
          <a:p>
            <a:pPr lvl="1"/>
            <a:r>
              <a:rPr lang="en-US" sz="2000" dirty="0"/>
              <a:t>Filtering records</a:t>
            </a:r>
          </a:p>
          <a:p>
            <a:pPr lvl="1"/>
            <a:r>
              <a:rPr lang="en-US" sz="2000" dirty="0"/>
              <a:t>Finding thresholds for cloning (automatically or manually)</a:t>
            </a:r>
          </a:p>
          <a:p>
            <a:pPr lvl="1"/>
            <a:r>
              <a:rPr lang="en-US" sz="2000" dirty="0"/>
              <a:t>Defining clonal groups</a:t>
            </a:r>
          </a:p>
          <a:p>
            <a:pPr lvl="1"/>
            <a:r>
              <a:rPr lang="en-US" sz="2000" dirty="0"/>
              <a:t>Running </a:t>
            </a:r>
            <a:r>
              <a:rPr lang="en-US" sz="2000" dirty="0" err="1"/>
              <a:t>CreateGermlines</a:t>
            </a:r>
            <a:endParaRPr lang="en-US" sz="2000" dirty="0"/>
          </a:p>
          <a:p>
            <a:pPr lvl="1"/>
            <a:r>
              <a:rPr lang="en-US" sz="2000" dirty="0"/>
              <a:t>Calculating SHM frequency in the heavy chain V genes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7A1BA6-2165-6E06-E22B-B5AA1734B900}"/>
              </a:ext>
            </a:extLst>
          </p:cNvPr>
          <p:cNvSpPr txBox="1">
            <a:spLocks/>
          </p:cNvSpPr>
          <p:nvPr/>
        </p:nvSpPr>
        <p:spPr>
          <a:xfrm>
            <a:off x="647700" y="5336213"/>
            <a:ext cx="10515600" cy="118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changeo-10x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filtered_contig.fasta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–a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filtered_contig_annotations.csv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-o . –g human -t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-x 0.1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910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C676-D54D-78F7-97CB-568662CD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Importing 10 X into Immcantation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1207DC-3263-172D-8D61-3901684178B0}"/>
              </a:ext>
            </a:extLst>
          </p:cNvPr>
          <p:cNvSpPr txBox="1">
            <a:spLocks/>
          </p:cNvSpPr>
          <p:nvPr/>
        </p:nvSpPr>
        <p:spPr>
          <a:xfrm>
            <a:off x="755931" y="1478819"/>
            <a:ext cx="10515600" cy="2996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AssignGenes.py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igblast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filtered_contig.fasta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-b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/local/share/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igblast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--organism human --loci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--format blast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results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MakeDb.py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igblast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results/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filtered_contig_igblast.fmt7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filtered_contig.fasta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--10x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filtered_contig_annotations.csv 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-r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/local/share/germlines/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/human/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imgt_human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_*.fasta --extended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45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23EF-834C-20B2-1631-A665F8D0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Downstream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EA653-8D30-F587-E313-62127A13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94" y="1153319"/>
            <a:ext cx="2086597" cy="2041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B1072-7C27-8034-DBA8-35971874A5BB}"/>
              </a:ext>
            </a:extLst>
          </p:cNvPr>
          <p:cNvSpPr txBox="1"/>
          <p:nvPr/>
        </p:nvSpPr>
        <p:spPr>
          <a:xfrm>
            <a:off x="710919" y="3217158"/>
            <a:ext cx="208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usage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0455C-CDD0-97D2-4533-FAC025BC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38" y="1153318"/>
            <a:ext cx="3228744" cy="2174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913DF-598D-889A-5B77-E768AC23A989}"/>
              </a:ext>
            </a:extLst>
          </p:cNvPr>
          <p:cNvSpPr txBox="1"/>
          <p:nvPr/>
        </p:nvSpPr>
        <p:spPr>
          <a:xfrm>
            <a:off x="4050860" y="321715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Clonal abundance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ED2A29-D29E-3285-51E4-8307ED11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1099566"/>
            <a:ext cx="3133725" cy="2187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D553B8-ECB2-6D76-160B-F61D08FC54C8}"/>
              </a:ext>
            </a:extLst>
          </p:cNvPr>
          <p:cNvSpPr txBox="1"/>
          <p:nvPr/>
        </p:nvSpPr>
        <p:spPr>
          <a:xfrm>
            <a:off x="7706674" y="3194555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Diversity curve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47F5B0-C37B-B9F0-E6F0-AB0C1CB24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192" y="3922408"/>
            <a:ext cx="2086597" cy="2046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67CF63-2C6B-22DA-5690-759894C0858D}"/>
              </a:ext>
            </a:extLst>
          </p:cNvPr>
          <p:cNvSpPr txBox="1"/>
          <p:nvPr/>
        </p:nvSpPr>
        <p:spPr>
          <a:xfrm>
            <a:off x="2549359" y="6125228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Lineage reconstruction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C30F46-CDEE-B07D-E3A4-75286F0FD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347" y="3818872"/>
            <a:ext cx="2292655" cy="23063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C13F37-87B2-2EDB-7C0F-134430A246E7}"/>
              </a:ext>
            </a:extLst>
          </p:cNvPr>
          <p:cNvSpPr txBox="1"/>
          <p:nvPr/>
        </p:nvSpPr>
        <p:spPr>
          <a:xfrm>
            <a:off x="5971529" y="6125228"/>
            <a:ext cx="184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D2B7BA-B86B-06E7-5084-C9C7ACE5D123}"/>
              </a:ext>
            </a:extLst>
          </p:cNvPr>
          <p:cNvSpPr txBox="1"/>
          <p:nvPr/>
        </p:nvSpPr>
        <p:spPr>
          <a:xfrm>
            <a:off x="8771765" y="6211669"/>
            <a:ext cx="3321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https://alakazam.readthedocs.io/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https://shazam.readthedocs.io/</a:t>
            </a:r>
          </a:p>
        </p:txBody>
      </p:sp>
    </p:spTree>
    <p:extLst>
      <p:ext uri="{BB962C8B-B14F-4D97-AF65-F5344CB8AC3E}">
        <p14:creationId xmlns:p14="http://schemas.microsoft.com/office/powerpoint/2010/main" val="5365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3E26-7629-BBC4-F9A3-49916779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0"/>
            <a:ext cx="10515600" cy="1325563"/>
          </a:xfrm>
        </p:spPr>
        <p:txBody>
          <a:bodyPr/>
          <a:lstStyle/>
          <a:p>
            <a:r>
              <a:rPr lang="en-US" dirty="0"/>
              <a:t>Integrating VDJ with GEX (RStudio)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526A8-8EE9-74CF-2866-739006918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227720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VDJ_analysis.rmd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6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97CE-EBDA-1453-7060-61B0B515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Applications – Lineage tracing</a:t>
            </a:r>
          </a:p>
        </p:txBody>
      </p:sp>
      <p:pic>
        <p:nvPicPr>
          <p:cNvPr id="3" name="Picture 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0750E337-8E64-7680-5CAD-128D4316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851" y="4178779"/>
            <a:ext cx="3145790" cy="2239010"/>
          </a:xfrm>
          <a:prstGeom prst="rect">
            <a:avLst/>
          </a:prstGeom>
        </p:spPr>
      </p:pic>
      <p:pic>
        <p:nvPicPr>
          <p:cNvPr id="4" name="Picture 3" descr="A screenshot of a cell report&#10;&#10;Description automatically generated">
            <a:extLst>
              <a:ext uri="{FF2B5EF4-FFF2-40B4-BE49-F238E27FC236}">
                <a16:creationId xmlns:a16="http://schemas.microsoft.com/office/drawing/2014/main" id="{92FCAC9F-C3FC-B225-6B7A-E94ECE0B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5" y="1696752"/>
            <a:ext cx="2483551" cy="207779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A4E6A5-0A6C-E689-B8C5-D71CE721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45" y="4140814"/>
            <a:ext cx="2526299" cy="2187028"/>
          </a:xfrm>
          <a:prstGeom prst="rect">
            <a:avLst/>
          </a:prstGeom>
        </p:spPr>
      </p:pic>
      <p:pic>
        <p:nvPicPr>
          <p:cNvPr id="7" name="Picture 6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240B9666-DF1E-E66F-7375-548B409B6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365" y="4240167"/>
            <a:ext cx="2653388" cy="2364167"/>
          </a:xfrm>
          <a:prstGeom prst="rect">
            <a:avLst/>
          </a:prstGeom>
        </p:spPr>
      </p:pic>
      <p:pic>
        <p:nvPicPr>
          <p:cNvPr id="9" name="Picture 8" descr="A screenshot of a diagram&#10;&#10;Description automatically generated">
            <a:extLst>
              <a:ext uri="{FF2B5EF4-FFF2-40B4-BE49-F238E27FC236}">
                <a16:creationId xmlns:a16="http://schemas.microsoft.com/office/drawing/2014/main" id="{F90753BB-81DB-1C46-A67A-16A5DC214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7231" y="1669704"/>
            <a:ext cx="2506345" cy="219710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AC640F-348F-6F83-0451-3B06FC4EA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014" y="1696752"/>
            <a:ext cx="2576158" cy="2145142"/>
          </a:xfrm>
          <a:prstGeom prst="rect">
            <a:avLst/>
          </a:prstGeom>
        </p:spPr>
      </p:pic>
      <p:pic>
        <p:nvPicPr>
          <p:cNvPr id="12" name="Picture 11" descr="A diagram of a cell&#10;&#10;Description automatically generated">
            <a:extLst>
              <a:ext uri="{FF2B5EF4-FFF2-40B4-BE49-F238E27FC236}">
                <a16:creationId xmlns:a16="http://schemas.microsoft.com/office/drawing/2014/main" id="{83EF7ED9-7D41-FAC6-EE43-F4137F630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076" y="1696752"/>
            <a:ext cx="2645879" cy="2077793"/>
          </a:xfrm>
          <a:prstGeom prst="rect">
            <a:avLst/>
          </a:prstGeom>
        </p:spPr>
      </p:pic>
      <p:pic>
        <p:nvPicPr>
          <p:cNvPr id="14" name="Picture 13" descr="A close up of a newspaper&#10;&#10;Description automatically generated">
            <a:extLst>
              <a:ext uri="{FF2B5EF4-FFF2-40B4-BE49-F238E27FC236}">
                <a16:creationId xmlns:a16="http://schemas.microsoft.com/office/drawing/2014/main" id="{B815A868-5222-C590-49EF-0F777A099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0172" y="4259387"/>
            <a:ext cx="2260826" cy="20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8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FFE3-6FC9-A8A2-5706-A6E2521C8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r>
              <a:rPr lang="en-US" dirty="0"/>
              <a:t>B cell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5581D-279D-2D89-EFAC-BE9DE47C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10" y="1654277"/>
            <a:ext cx="9684774" cy="4128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E7AFE-24BF-81A3-0253-CCAE4FE9A9AD}"/>
              </a:ext>
            </a:extLst>
          </p:cNvPr>
          <p:cNvSpPr txBox="1"/>
          <p:nvPr/>
        </p:nvSpPr>
        <p:spPr>
          <a:xfrm>
            <a:off x="8868705" y="6369764"/>
            <a:ext cx="3097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 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Immunol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. 2022 Jun 24:13:877930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741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013" y="193568"/>
            <a:ext cx="10820400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Mature BCR made up of rearranged V(D)J gene segments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71" r="2807"/>
          <a:stretch/>
        </p:blipFill>
        <p:spPr>
          <a:xfrm>
            <a:off x="1959250" y="1415674"/>
            <a:ext cx="8869031" cy="4070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85014" y="6237243"/>
            <a:ext cx="3059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 Biotechnol.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2014 Feb;32(2):158-68.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1DC3B75-CE5A-62E9-FEFD-ED07A07F6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5B616B"/>
              </a:solidFill>
              <a:effectLst/>
              <a:latin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1BC"/>
                </a:solidFill>
                <a:effectLst/>
                <a:latin typeface="BlinkMacSystemFont"/>
              </a:rPr>
              <a:t>.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5B616B"/>
                </a:solidFill>
                <a:effectLst/>
                <a:latin typeface="BlinkMacSystemFont"/>
              </a:rPr>
              <a:t>2014 Feb;32(2):158-68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3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70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Framework and CDR regions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2922" y="4277427"/>
            <a:ext cx="4293615" cy="1967436"/>
          </a:xfrm>
        </p:spPr>
        <p:txBody>
          <a:bodyPr>
            <a:normAutofit/>
          </a:bodyPr>
          <a:lstStyle/>
          <a:p>
            <a:r>
              <a:rPr lang="en-US" sz="2400" dirty="0"/>
              <a:t>FR1-IMGT: 1 to 26 (26)</a:t>
            </a:r>
          </a:p>
          <a:p>
            <a:r>
              <a:rPr lang="en-US" sz="2400" dirty="0"/>
              <a:t>FR2-IMGT: 39 to 55 (17)</a:t>
            </a:r>
          </a:p>
          <a:p>
            <a:r>
              <a:rPr lang="en-US" sz="2400" dirty="0"/>
              <a:t>FR3-IMGT: 66 to 104 (39)</a:t>
            </a:r>
          </a:p>
          <a:p>
            <a:r>
              <a:rPr lang="en-US" sz="2400" dirty="0"/>
              <a:t>FR4-IMGT: 118 to 129 (11)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13258" y="4277427"/>
            <a:ext cx="4648200" cy="145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CDR1-IMGT: 27 to 38 (12)</a:t>
            </a:r>
          </a:p>
          <a:p>
            <a:r>
              <a:rPr lang="en-US" sz="2400" dirty="0"/>
              <a:t>CDR2-IMGT: 56 to 65 (10) </a:t>
            </a:r>
          </a:p>
          <a:p>
            <a:r>
              <a:rPr lang="en-US" sz="2400" dirty="0"/>
              <a:t>CDR3-IMGT: 105 to 117 (13)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A6C42-BDAC-0AE9-997B-A00AE87D9937}"/>
              </a:ext>
            </a:extLst>
          </p:cNvPr>
          <p:cNvSpPr txBox="1"/>
          <p:nvPr/>
        </p:nvSpPr>
        <p:spPr>
          <a:xfrm>
            <a:off x="191860" y="6163484"/>
            <a:ext cx="329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 Comp Immunol . 2003 Jan;27(1):55-77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C19BD5-AED8-2C08-3208-1DFDE06E8493}"/>
              </a:ext>
            </a:extLst>
          </p:cNvPr>
          <p:cNvGrpSpPr/>
          <p:nvPr/>
        </p:nvGrpSpPr>
        <p:grpSpPr>
          <a:xfrm>
            <a:off x="191860" y="1231220"/>
            <a:ext cx="7749929" cy="2873595"/>
            <a:chOff x="191860" y="1231220"/>
            <a:chExt cx="7749929" cy="28735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E1624F-D9BF-3F55-65D7-EBD7A900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860" y="1231220"/>
              <a:ext cx="7749929" cy="2533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2EA952-542F-DB8C-4CE8-90E529E847CA}"/>
                </a:ext>
              </a:extLst>
            </p:cNvPr>
            <p:cNvSpPr txBox="1"/>
            <p:nvPr/>
          </p:nvSpPr>
          <p:spPr>
            <a:xfrm>
              <a:off x="4116255" y="3797038"/>
              <a:ext cx="3825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https://doi.org/10.1080/13543784.2023.2249814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EE655D-53BD-D88D-47F9-B1C9AF0FCED4}"/>
              </a:ext>
            </a:extLst>
          </p:cNvPr>
          <p:cNvGrpSpPr/>
          <p:nvPr/>
        </p:nvGrpSpPr>
        <p:grpSpPr>
          <a:xfrm>
            <a:off x="8647611" y="1197317"/>
            <a:ext cx="2934928" cy="4533195"/>
            <a:chOff x="8647611" y="1197317"/>
            <a:chExt cx="2934928" cy="453319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808443-A090-BFA5-4231-F5D9B556F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1127" y="1197317"/>
              <a:ext cx="2801412" cy="453319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931D22-D213-4E3F-BC51-45F963E75204}"/>
                </a:ext>
              </a:extLst>
            </p:cNvPr>
            <p:cNvSpPr/>
            <p:nvPr/>
          </p:nvSpPr>
          <p:spPr>
            <a:xfrm>
              <a:off x="8647611" y="1994263"/>
              <a:ext cx="269966" cy="3448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95BBC2-4D7B-2348-3A52-D7C301101987}"/>
                </a:ext>
              </a:extLst>
            </p:cNvPr>
            <p:cNvSpPr/>
            <p:nvPr/>
          </p:nvSpPr>
          <p:spPr>
            <a:xfrm>
              <a:off x="8797314" y="5100035"/>
              <a:ext cx="269966" cy="322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41002B-1E1E-7469-319F-C7AF675C1217}"/>
                </a:ext>
              </a:extLst>
            </p:cNvPr>
            <p:cNvSpPr/>
            <p:nvPr/>
          </p:nvSpPr>
          <p:spPr>
            <a:xfrm>
              <a:off x="8857446" y="2021723"/>
              <a:ext cx="269966" cy="322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C61E5FA-E5B1-FA4C-038B-E08DAD540A66}"/>
              </a:ext>
            </a:extLst>
          </p:cNvPr>
          <p:cNvSpPr txBox="1"/>
          <p:nvPr/>
        </p:nvSpPr>
        <p:spPr>
          <a:xfrm>
            <a:off x="8781127" y="5958240"/>
            <a:ext cx="2922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 Immunol . 2019 Oct 15:10:2454</a:t>
            </a:r>
          </a:p>
        </p:txBody>
      </p:sp>
    </p:spTree>
    <p:extLst>
      <p:ext uri="{BB962C8B-B14F-4D97-AF65-F5344CB8AC3E}">
        <p14:creationId xmlns:p14="http://schemas.microsoft.com/office/powerpoint/2010/main" val="336326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EB0-4EB7-6C51-01A2-74C26A69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42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IMGT Numbering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BE834-5AD6-C69E-75A7-D3F097A29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633" y="1099442"/>
            <a:ext cx="7262255" cy="5364826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asily compare the variable regions (V-REGION) of IG and TR from all species</a:t>
            </a:r>
          </a:p>
          <a:p>
            <a:pPr algn="l"/>
            <a:endParaRPr lang="en-US" sz="20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Provides positions of the amino acids (and corresponding codons) in coding sequences, in 2D graphical representations, and in 3D structures</a:t>
            </a:r>
            <a:endParaRPr lang="en-US" sz="16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Relies on the high conservation of the structure of the variable region</a:t>
            </a:r>
          </a:p>
          <a:p>
            <a:pPr algn="l"/>
            <a:endParaRPr lang="en-US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after aligning more than 5000 sequences, takes into account and combines</a:t>
            </a:r>
          </a:p>
          <a:p>
            <a:pPr lvl="1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definition of the framework (FR) and complementarity determining regions (CDR), </a:t>
            </a:r>
          </a:p>
          <a:p>
            <a:pPr lvl="1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data from X-ray diffraction studies, and </a:t>
            </a:r>
          </a:p>
          <a:p>
            <a:pPr lvl="1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characterization of the hypervariable loops. </a:t>
            </a:r>
          </a:p>
          <a:p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elimitations of the FR- and CDR-IMGT regions based on the longest ones found in the IMGT/LIGM-DB multiple alignments</a:t>
            </a:r>
            <a:endParaRPr lang="en-US" sz="16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A8ED3-8DD2-AB92-5ABD-28E124E3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033" y="523062"/>
            <a:ext cx="4266132" cy="464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B8164-E7EA-6D62-D935-59B28DA7EEE1}"/>
              </a:ext>
            </a:extLst>
          </p:cNvPr>
          <p:cNvSpPr txBox="1"/>
          <p:nvPr/>
        </p:nvSpPr>
        <p:spPr>
          <a:xfrm>
            <a:off x="9038478" y="5140247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272F87"/>
                </a:solidFill>
                <a:effectLst/>
                <a:latin typeface="Arial" panose="020B0604020202020204" pitchFamily="34" charset="0"/>
              </a:rPr>
              <a:t>IGHV1-2*01 (X07448)</a:t>
            </a: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1A40C-8778-0E11-107B-47E76B53E68E}"/>
              </a:ext>
            </a:extLst>
          </p:cNvPr>
          <p:cNvSpPr txBox="1"/>
          <p:nvPr/>
        </p:nvSpPr>
        <p:spPr>
          <a:xfrm>
            <a:off x="6963325" y="6464268"/>
            <a:ext cx="5228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https://www.imgt.org/IMGTrepertoire/2D-3Dstruct/Colliers_dyn.php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21C47-6296-93F0-D87A-D7BD10BAE1AD}"/>
              </a:ext>
            </a:extLst>
          </p:cNvPr>
          <p:cNvSpPr txBox="1"/>
          <p:nvPr/>
        </p:nvSpPr>
        <p:spPr>
          <a:xfrm>
            <a:off x="8828955" y="6181049"/>
            <a:ext cx="329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 Comp Immunol . 2003 Jan;27(1):55-77</a:t>
            </a:r>
          </a:p>
        </p:txBody>
      </p:sp>
    </p:spTree>
    <p:extLst>
      <p:ext uri="{BB962C8B-B14F-4D97-AF65-F5344CB8AC3E}">
        <p14:creationId xmlns:p14="http://schemas.microsoft.com/office/powerpoint/2010/main" val="163006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Bulk repertoire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5" y="1508125"/>
            <a:ext cx="5661555" cy="4710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45AEE3-8078-DE23-97A5-9C5DA8E8A748}"/>
              </a:ext>
            </a:extLst>
          </p:cNvPr>
          <p:cNvSpPr txBox="1"/>
          <p:nvPr/>
        </p:nvSpPr>
        <p:spPr>
          <a:xfrm>
            <a:off x="838200" y="6373037"/>
            <a:ext cx="3656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Trends Immunol . 2014 Dec;35(12):581-590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87A0E-FEBB-22DE-2C7F-4FE01D5F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844" y="1457322"/>
            <a:ext cx="4532956" cy="4612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CBB0A-30C5-987F-A94A-8DBBFEEE31A0}"/>
              </a:ext>
            </a:extLst>
          </p:cNvPr>
          <p:cNvSpPr txBox="1"/>
          <p:nvPr/>
        </p:nvSpPr>
        <p:spPr>
          <a:xfrm>
            <a:off x="7379675" y="6391273"/>
            <a:ext cx="2929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Genome Med . 2015 Nov 20:7:121</a:t>
            </a:r>
          </a:p>
        </p:txBody>
      </p:sp>
    </p:spTree>
    <p:extLst>
      <p:ext uri="{BB962C8B-B14F-4D97-AF65-F5344CB8AC3E}">
        <p14:creationId xmlns:p14="http://schemas.microsoft.com/office/powerpoint/2010/main" val="5062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709D-C785-C4F7-C26D-2475E9DA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10X Single cell Immune Profiling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5F64-4322-BF8B-4F1A-C3F20FCB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30" y="1210490"/>
            <a:ext cx="4367516" cy="5183172"/>
          </a:xfrm>
          <a:prstGeom prst="rect">
            <a:avLst/>
          </a:prstGeom>
        </p:spPr>
      </p:pic>
      <p:pic>
        <p:nvPicPr>
          <p:cNvPr id="8" name="Picture 2" descr="workflow">
            <a:extLst>
              <a:ext uri="{FF2B5EF4-FFF2-40B4-BE49-F238E27FC236}">
                <a16:creationId xmlns:a16="http://schemas.microsoft.com/office/drawing/2014/main" id="{05CFDDB2-D93E-3402-6079-6F82D17B9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904" y="2133535"/>
            <a:ext cx="6899039" cy="23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644A36-21F4-2B89-1FC5-48D02B5C10AE}"/>
              </a:ext>
            </a:extLst>
          </p:cNvPr>
          <p:cNvSpPr txBox="1"/>
          <p:nvPr/>
        </p:nvSpPr>
        <p:spPr>
          <a:xfrm>
            <a:off x="9374520" y="6239773"/>
            <a:ext cx="25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https://www.10xgenomics.com/</a:t>
            </a:r>
          </a:p>
        </p:txBody>
      </p:sp>
    </p:spTree>
    <p:extLst>
      <p:ext uri="{BB962C8B-B14F-4D97-AF65-F5344CB8AC3E}">
        <p14:creationId xmlns:p14="http://schemas.microsoft.com/office/powerpoint/2010/main" val="2598911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0370BEA094C94E9494AC97D8791101" ma:contentTypeVersion="8" ma:contentTypeDescription="Create a new document." ma:contentTypeScope="" ma:versionID="96cd129d271f3b041da82a9ee72b40f1">
  <xsd:schema xmlns:xsd="http://www.w3.org/2001/XMLSchema" xmlns:xs="http://www.w3.org/2001/XMLSchema" xmlns:p="http://schemas.microsoft.com/office/2006/metadata/properties" xmlns:ns3="8ea7435f-da41-4354-a8a9-eea5259db356" xmlns:ns4="ceb13508-17e2-4f1d-9985-96fc7ffb5215" targetNamespace="http://schemas.microsoft.com/office/2006/metadata/properties" ma:root="true" ma:fieldsID="d0926dd72d09d34de34ac4d1cf37651f" ns3:_="" ns4:_="">
    <xsd:import namespace="8ea7435f-da41-4354-a8a9-eea5259db356"/>
    <xsd:import namespace="ceb13508-17e2-4f1d-9985-96fc7ffb521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SearchPropertie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a7435f-da41-4354-a8a9-eea5259db3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b13508-17e2-4f1d-9985-96fc7ffb52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eb13508-17e2-4f1d-9985-96fc7ffb5215" xsi:nil="true"/>
  </documentManagement>
</p:properties>
</file>

<file path=customXml/itemProps1.xml><?xml version="1.0" encoding="utf-8"?>
<ds:datastoreItem xmlns:ds="http://schemas.openxmlformats.org/officeDocument/2006/customXml" ds:itemID="{4C783C6B-DC33-49A4-BD8B-0C2321858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731FB9-D8AC-467E-8FC8-BCFCE8927A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a7435f-da41-4354-a8a9-eea5259db356"/>
    <ds:schemaRef ds:uri="ceb13508-17e2-4f1d-9985-96fc7ffb52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D8E2BC-B788-4670-A550-BE82D61D6EB1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8ea7435f-da41-4354-a8a9-eea5259db356"/>
    <ds:schemaRef ds:uri="http://www.w3.org/XML/1998/namespace"/>
    <ds:schemaRef ds:uri="ceb13508-17e2-4f1d-9985-96fc7ffb521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6574</TotalTime>
  <Words>1688</Words>
  <Application>Microsoft Office PowerPoint</Application>
  <PresentationFormat>Widescreen</PresentationFormat>
  <Paragraphs>308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BlinkMacSystemFont</vt:lpstr>
      <vt:lpstr>Calibre</vt:lpstr>
      <vt:lpstr>Calibri</vt:lpstr>
      <vt:lpstr>Calibri Light</vt:lpstr>
      <vt:lpstr>Courier New</vt:lpstr>
      <vt:lpstr>DIN Next W03</vt:lpstr>
      <vt:lpstr>Office Theme</vt:lpstr>
      <vt:lpstr>Session-07  Single-cell immune repertoire analysis</vt:lpstr>
      <vt:lpstr>Applications – Neutralizing antibody discovery</vt:lpstr>
      <vt:lpstr>Applications – Lineage tracing</vt:lpstr>
      <vt:lpstr>B cell development</vt:lpstr>
      <vt:lpstr>Mature BCR made up of rearranged V(D)J gene segments</vt:lpstr>
      <vt:lpstr>Framework and CDR regions</vt:lpstr>
      <vt:lpstr>IMGT Numbering</vt:lpstr>
      <vt:lpstr>Bulk repertoire sequencing</vt:lpstr>
      <vt:lpstr>10X Single cell Immune Profiling</vt:lpstr>
      <vt:lpstr>Assembly Algorithm</vt:lpstr>
      <vt:lpstr>10X Pre-built human references</vt:lpstr>
      <vt:lpstr>Reference database for cellranger VDJ</vt:lpstr>
      <vt:lpstr>Dataset</vt:lpstr>
      <vt:lpstr>cellranger multi</vt:lpstr>
      <vt:lpstr>cellranger vdj</vt:lpstr>
      <vt:lpstr>Cellranger output</vt:lpstr>
      <vt:lpstr>Web summary</vt:lpstr>
      <vt:lpstr>Tools for VDJ annotation</vt:lpstr>
      <vt:lpstr>IMGT HighV-QUEST</vt:lpstr>
      <vt:lpstr>IMGT HighV-QUEST- AIRR-format fields</vt:lpstr>
      <vt:lpstr>IgBLAST</vt:lpstr>
      <vt:lpstr>Immcantation pipeline</vt:lpstr>
      <vt:lpstr>Importing 10 X into Immcantation</vt:lpstr>
      <vt:lpstr>Downstream Analysis</vt:lpstr>
      <vt:lpstr>Integrating VDJ with GEX (RStudio)</vt:lpstr>
    </vt:vector>
  </TitlesOfParts>
  <Company>Emory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Upadhyay, Amit A.</dc:creator>
  <cp:lastModifiedBy>Upadhyay, Amit A.</cp:lastModifiedBy>
  <cp:revision>29</cp:revision>
  <dcterms:created xsi:type="dcterms:W3CDTF">2023-11-01T18:32:02Z</dcterms:created>
  <dcterms:modified xsi:type="dcterms:W3CDTF">2023-11-13T19:14:52Z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0x010100220370BEA094C94E9494AC97D8791101</vt:lpwstr>
  </property>
</Properties>
</file>